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0" r:id="rId8"/>
    <p:sldId id="261" r:id="rId9"/>
    <p:sldId id="266" r:id="rId10"/>
    <p:sldId id="267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38"/>
  </p:normalViewPr>
  <p:slideViewPr>
    <p:cSldViewPr snapToGrid="0">
      <p:cViewPr varScale="1">
        <p:scale>
          <a:sx n="133" d="100"/>
          <a:sy n="133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73CF-9AB9-C17F-AA8D-7333BF231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88F5D-E433-B7C0-C905-073B6F4BE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1AEF-7399-BD52-FDE8-B17CF31D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632C9-4B9F-E559-E188-DF059BD2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3FB0B-E321-65A1-70EB-1FB58E19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C72C-95BE-9578-DAB2-F0257EA9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6A50D-A9F5-00A7-051E-D25BB7A2B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67DC-6E12-F531-65E7-0402406B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B84FA-3C65-E2DE-4248-13444C9F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4C1D3-3A5A-2E48-478A-CF0AF376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6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45C12-51B6-2F6E-6D9C-1EC34D9565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F03D4-0F3E-D7F6-B646-CB00DE378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5806A-F969-C843-70BC-D1AB1AF5D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7C9DB-58A1-C891-B479-0B02E06E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3C346-CA6B-9CB8-00B7-8EBF5BCB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3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0312-77C6-3F9E-B7A4-092A454A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9FC8-0A67-B9E9-C088-D87EBEC2F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67365-0101-CDDB-C883-4AC81819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96E07-C45C-FFB4-34DB-E7FDA6EF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D1F3-B426-F402-0A5D-C23A53DA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6DCC-43EC-867B-4BAD-B689A8DC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7BAC5-0F7E-1F96-A117-6BB6888A6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16FE4-080D-D8FF-8260-B0F5E81CF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92EE4-8214-356D-13A3-018DDFB3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0F0D7-A635-3C17-E418-EF7A2556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9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881C9-DCD7-F764-90AA-02CA4029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0D8E-5C0D-9BDB-536E-7DD1D1853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393D1-5EEF-78DE-E6A0-35BC19FE1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E4A1B-880C-F0B3-6555-FC6646D9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5B4A-B53D-081F-AC8D-61ADE643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F0E50-00A7-6A1C-5EDA-AC597364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5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3FC4-567E-5CA2-97E0-0BB36EE7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2FD63-27B6-74EF-8A0A-465FAB50F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CF776-151E-FC02-A2AE-714DF81CE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9C264C-281F-B40B-0F0A-32070BCEC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226FE5-C2B3-C67B-35A9-5158EB552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87D49-4AF4-408F-87B7-9E07D9BE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DD3F0-7F04-D625-A453-44E8E468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221000-ACDF-7C92-2CCE-466C141C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7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CF53-6DDA-4DA8-03A4-B47F26A0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C8E48-B2C2-00CE-89E5-1CC9A395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C7D3-70E4-018D-1305-BCC2E4D3C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57FCF-068C-5D13-60A3-4486049C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5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D7D01-DD37-B67B-B686-6C4E9D332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14BD4-A77B-CFC2-BFCE-C2D19C07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A68A4-99FE-CB83-8C69-1D56BE53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3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EDF3-E6D7-10F9-F2F3-399F4373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FA8D-AFBB-90B8-32D1-D05621FA7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053AC-B2EF-93E0-3C08-748A49832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0D418-481C-8675-20EE-0F73C4BD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302D0-68BD-D351-FA5C-56884B31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26F5-0D3B-2ADB-A48B-DA2CCB0D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1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ECB5-4416-F851-82B8-0636935F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67154D-0E5E-9D1A-089F-3C7F3A72F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A9422-1197-2F69-A6A6-D4A5A991D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2FDAF-E087-3245-C956-AF35DA0F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1210B-97CF-8AC8-5A66-AD6F61F5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EDB12-AE9E-DF61-EC70-041FFE1C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4869D-7EFF-5CD0-8E11-33ED745C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8535A-8258-0C3B-8DB5-CED1EC4F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DB235-8C3C-D8C9-4FBD-02072E135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59988-B85A-7742-86A0-87934BCDC562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BD86-2B36-B5F8-E09E-423C6AC57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77205-8A1B-7FF7-D6C0-01E7326BB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C38CE-167F-154F-8821-D1B6106A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4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.mp4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2.png"/><Relationship Id="rId4" Type="http://schemas.openxmlformats.org/officeDocument/2006/relationships/video" Target="../media/media2.mp4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6E22-C1A2-9F99-D0CB-322C2C322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PF Operator Estimation and Applications in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FF478-3959-C3E4-A60B-5D4CED0246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Darshan </a:t>
            </a:r>
            <a:r>
              <a:rPr lang="en-US" dirty="0" err="1"/>
              <a:t>Gadginmath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85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A85EC-7298-F7BA-6635-F70A0D3A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Pedestrian Dataset</a:t>
            </a:r>
          </a:p>
        </p:txBody>
      </p:sp>
      <p:pic>
        <p:nvPicPr>
          <p:cNvPr id="7" name="crowddata" descr="crowddata">
            <a:hlinkClick r:id="" action="ppaction://media"/>
            <a:extLst>
              <a:ext uri="{FF2B5EF4-FFF2-40B4-BE49-F238E27FC236}">
                <a16:creationId xmlns:a16="http://schemas.microsoft.com/office/drawing/2014/main" id="{B6BFE5F2-842E-011A-1323-CA4B1EE2C2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09404"/>
            <a:ext cx="4487227" cy="3590044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2DA03D-0B46-85FC-72E3-5C1B046C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2009404"/>
            <a:ext cx="46609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620E94-D191-0FF9-3F57-F1281C79A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372247" y="3635793"/>
            <a:ext cx="1537077" cy="346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91F0F0-AA6C-5030-9AB6-C88C113C65FC}"/>
              </a:ext>
            </a:extLst>
          </p:cNvPr>
          <p:cNvSpPr txBox="1"/>
          <p:nvPr/>
        </p:nvSpPr>
        <p:spPr>
          <a:xfrm>
            <a:off x="8849698" y="575025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6071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D125-C0EF-8136-972E-56DCADC2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Density Perspective for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DD16B-098E-D628-9BD4-A53C8BFE4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challenges</a:t>
            </a:r>
          </a:p>
          <a:p>
            <a:pPr lvl="1"/>
            <a:r>
              <a:rPr lang="en-US" dirty="0"/>
              <a:t>Only samples from initial and target sets</a:t>
            </a:r>
          </a:p>
          <a:p>
            <a:pPr lvl="1"/>
            <a:r>
              <a:rPr lang="en-US" dirty="0"/>
              <a:t>No knowledge of model</a:t>
            </a:r>
          </a:p>
        </p:txBody>
      </p:sp>
    </p:spTree>
    <p:extLst>
      <p:ext uri="{BB962C8B-B14F-4D97-AF65-F5344CB8AC3E}">
        <p14:creationId xmlns:p14="http://schemas.microsoft.com/office/powerpoint/2010/main" val="400300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C1279-C32A-A463-6D77-F625BD8A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A6B4D-0F8C-CD24-5B5E-056081A2E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2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4B5A-4BA9-D489-CB91-E2E272D4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 – PF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09CBD-C9C8-D1D5-7651-FA1976054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Propagates L1 functions of dynamical systems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Evolution of densities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Inverstible</a:t>
            </a:r>
            <a:r>
              <a:rPr lang="en-US" dirty="0"/>
              <a:t> systems (          is non singular)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AA98E-9D2F-EE50-AB11-7D1564B5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58" y="2374676"/>
            <a:ext cx="2136881" cy="682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5AC6B-422D-3634-76F3-6181FAF34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694" y="2387219"/>
            <a:ext cx="1944303" cy="669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91896-441E-24A0-6C94-A3BC97AA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955" y="3319099"/>
            <a:ext cx="2018608" cy="443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64FA7-D7F4-436A-91C9-2520D9A1A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731" y="4406146"/>
            <a:ext cx="666449" cy="343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C57F0E-1F94-6CB3-0B0B-00BA346D0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489" y="2528217"/>
            <a:ext cx="2136881" cy="389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AE2AC6-86F5-C524-659F-DD2E4600F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078" y="5070312"/>
            <a:ext cx="4842922" cy="91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0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F022-331B-DD5B-1C11-3F04C67D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 - </a:t>
            </a:r>
            <a:r>
              <a:rPr lang="en-US" b="1" dirty="0" err="1"/>
              <a:t>Infintesimal</a:t>
            </a:r>
            <a:r>
              <a:rPr lang="en-US" b="1" dirty="0"/>
              <a:t>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59FE9-9C5E-B099-2C64-A702FF53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15668"/>
          </a:xfrm>
        </p:spPr>
        <p:txBody>
          <a:bodyPr/>
          <a:lstStyle/>
          <a:p>
            <a:r>
              <a:rPr lang="en-US" dirty="0"/>
              <a:t>Continuous-time system</a:t>
            </a:r>
          </a:p>
          <a:p>
            <a:r>
              <a:rPr lang="en-US" dirty="0"/>
              <a:t>Infinitesimal generator called the Liouville operator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Adjoint to the Koopman operator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69537-7198-C20D-BEE4-BC33BA1D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2" y="1857026"/>
            <a:ext cx="1438145" cy="377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4980B-0622-6D05-EF95-4A290F70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967" y="2851938"/>
            <a:ext cx="4626540" cy="821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4580A-820B-1C4A-3E7B-ED7905679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967" y="3823367"/>
            <a:ext cx="2348021" cy="775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59C5E-61D9-997D-9085-6299E4FE4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917" y="4925117"/>
            <a:ext cx="3119240" cy="372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A74C5-D0FF-1DC9-E4CA-25A8036C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603" y="4699530"/>
            <a:ext cx="4934907" cy="819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8B4DD-BF28-968C-AB56-8F5088D240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157" y="5932352"/>
            <a:ext cx="2839319" cy="3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0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0E6D-09C0-4481-BC52-89B532C7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PF operator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0FB1C-7414-606D-9FAD-7E562581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Old methods such as </a:t>
            </a:r>
            <a:r>
              <a:rPr lang="en-US" dirty="0" err="1"/>
              <a:t>Ulam’s</a:t>
            </a:r>
            <a:r>
              <a:rPr lang="en-US" dirty="0"/>
              <a:t> method are naïve</a:t>
            </a:r>
          </a:p>
          <a:p>
            <a:r>
              <a:rPr lang="en-US" dirty="0"/>
              <a:t>New methods are computationally inefficient, implemented in low dimensions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Approximate Liouville operator by finite differences and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Lift nonlinear dynamics to linear dynamics, use closed-form approximations of Wasserstein distance for linear systems.</a:t>
            </a:r>
          </a:p>
          <a:p>
            <a:r>
              <a:rPr lang="en-US" dirty="0"/>
              <a:t> Our method</a:t>
            </a:r>
          </a:p>
          <a:p>
            <a:pPr lvl="1"/>
            <a:r>
              <a:rPr lang="en-US" dirty="0"/>
              <a:t>Give estimate of evolution of        (predict behavior)</a:t>
            </a:r>
          </a:p>
          <a:p>
            <a:pPr lvl="1"/>
            <a:r>
              <a:rPr lang="en-US" dirty="0"/>
              <a:t>Find invariant density                        (verify alignment)</a:t>
            </a:r>
          </a:p>
          <a:p>
            <a:pPr lvl="1"/>
            <a:r>
              <a:rPr lang="en-US" dirty="0"/>
              <a:t>Computationally efficient even in high dimensions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3B1A7-055E-FAE0-7C59-FACF1EB5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027" y="3159298"/>
            <a:ext cx="1174750" cy="308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533BA-ABAF-A4A5-5DF2-AEBAB33EB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182" y="4893529"/>
            <a:ext cx="251593" cy="224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E7CF9-95DC-B1C0-DE49-61A7D9ED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195" y="5243478"/>
            <a:ext cx="1277087" cy="2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6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475C-D501-EAEC-77C8-9B8CCF5F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Spectral Decomposition Theorem (SDT)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95EB9-AB05-6A42-D2E1-7DF478CEC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Constrictive PF operator (stable systems, oscillators, etc.)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exists a positive integer     </a:t>
            </a:r>
          </a:p>
          <a:p>
            <a:pPr lvl="1"/>
            <a:r>
              <a:rPr lang="en-US" dirty="0"/>
              <a:t>    functions</a:t>
            </a:r>
          </a:p>
          <a:p>
            <a:pPr lvl="1"/>
            <a:r>
              <a:rPr lang="en-US" dirty="0"/>
              <a:t>    functions  </a:t>
            </a:r>
          </a:p>
          <a:p>
            <a:pPr marL="457200" lvl="1" indent="0">
              <a:buNone/>
            </a:pPr>
            <a:r>
              <a:rPr lang="en-US" dirty="0"/>
              <a:t>such that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A9B92-1F88-E1F2-D48B-9BB6C09D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736" y="2415998"/>
            <a:ext cx="3049672" cy="32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DDC0-3588-E5A7-144D-1541FA9B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594" y="2481521"/>
            <a:ext cx="1250750" cy="238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F7051-ADF8-F7FA-0876-5A8C7E78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738" y="2954956"/>
            <a:ext cx="144713" cy="260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93229-192A-0D68-CD77-7A105263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01" y="3318008"/>
            <a:ext cx="144713" cy="260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148E10-31B4-683B-232B-85773D663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783" y="3327846"/>
            <a:ext cx="620696" cy="310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F8E31-A44E-3C71-989E-AAFCB271C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127" y="3713429"/>
            <a:ext cx="144713" cy="260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7BA22B-5F94-314A-0F61-887C2C0C6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783" y="3769834"/>
            <a:ext cx="620696" cy="314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1C3A1D-87BC-AA9B-688F-CE0824602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254" y="4496178"/>
            <a:ext cx="5168967" cy="10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65E97-D577-3FAF-398F-B429626C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Spectral Decomposition Theorem (SDT)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FE5D5-D555-7A76-321D-A91E01E48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Properties of          ,           and</a:t>
            </a:r>
          </a:p>
          <a:p>
            <a:pPr lvl="1"/>
            <a:r>
              <a:rPr lang="en-US" dirty="0"/>
              <a:t>Orthogonality of            :                                  for all  </a:t>
            </a:r>
          </a:p>
          <a:p>
            <a:pPr lvl="1"/>
            <a:r>
              <a:rPr lang="en-US" dirty="0"/>
              <a:t>Permutation of            : There exists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Constriction: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CCB4C-F6BA-1C59-58DB-64B32A31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62" y="1598972"/>
            <a:ext cx="5168967" cy="1053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0E92B-ED15-6723-088A-2BF8C7F2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783" y="2932992"/>
            <a:ext cx="620696" cy="310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B0BF6-E763-9946-9553-11D4E06C0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184" y="2932992"/>
            <a:ext cx="620696" cy="314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231F1-E1BD-348B-91A2-46C084727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237" y="2906955"/>
            <a:ext cx="242169" cy="300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4AE84B-6ED3-3462-147A-6B2F34333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889" y="3332278"/>
            <a:ext cx="2008472" cy="3422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0D8FC-0CB5-EBA2-C289-0A4A99BB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074" y="3341903"/>
            <a:ext cx="620696" cy="310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CBC806-6389-8EE0-73E1-05C52A0B5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699" y="3332278"/>
            <a:ext cx="717282" cy="325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96CE42-E06F-882A-B4B7-CA8180EB9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65" y="3731130"/>
            <a:ext cx="620696" cy="310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7A72E5-4876-FE2D-0A93-ACAF7C2FA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758918"/>
            <a:ext cx="1373204" cy="272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EB1DB6-BA23-1076-47CE-11D0D9D7BF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490" y="4255413"/>
            <a:ext cx="1422390" cy="3245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C9CC40-6432-4ABA-073A-4F2C9856C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5208" y="4289133"/>
            <a:ext cx="2267252" cy="346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65E980-27EA-87B4-5DD0-85948CE47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5096" y="4891753"/>
            <a:ext cx="2559775" cy="4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6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7DA7-D823-8FBA-FE3D-C767D707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SDT for Estimation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9E69-AE5A-0538-CC8E-359B18067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two neural networks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orthogonality, </a:t>
            </a:r>
            <a:r>
              <a:rPr lang="en-US" dirty="0" err="1"/>
              <a:t>permutativity</a:t>
            </a:r>
            <a:r>
              <a:rPr lang="en-US" dirty="0"/>
              <a:t> and constrictive properties to train NN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366CE-2625-1FAA-3501-128F1959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42" y="2246119"/>
            <a:ext cx="2497889" cy="400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5257A-AC53-F2FF-695E-E15FC9A1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544" y="2338965"/>
            <a:ext cx="4246479" cy="346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7FBA5-6EDC-A8C8-3FF4-3C6DB8A7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060" y="2840879"/>
            <a:ext cx="5118034" cy="897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47577E-CC80-A57A-E632-CA436E12E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418" y="4830911"/>
            <a:ext cx="8672361" cy="9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F513-AD6F-0ED2-14A9-AC200F7A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Numerical Experiments - KDE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74C9-263E-D3AC-F769-1CBF0F740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Estimate density using Kernel Density Estimation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9E2F491-2105-0980-AD9C-FB56D223D4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blue stars on a white background&#10;&#10;Description automatically generated">
            <a:extLst>
              <a:ext uri="{FF2B5EF4-FFF2-40B4-BE49-F238E27FC236}">
                <a16:creationId xmlns:a16="http://schemas.microsoft.com/office/drawing/2014/main" id="{8B7F1B8A-D061-F14B-A92B-B0465ECB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815" y="2409223"/>
            <a:ext cx="2546350" cy="1924050"/>
          </a:xfrm>
          <a:prstGeom prst="rect">
            <a:avLst/>
          </a:prstGeom>
        </p:spPr>
      </p:pic>
      <p:pic>
        <p:nvPicPr>
          <p:cNvPr id="8" name="Picture 7" descr="A blue line drawn on a white sheet&#10;&#10;Description automatically generated">
            <a:extLst>
              <a:ext uri="{FF2B5EF4-FFF2-40B4-BE49-F238E27FC236}">
                <a16:creationId xmlns:a16="http://schemas.microsoft.com/office/drawing/2014/main" id="{F4DFC691-7E8D-5557-3D1B-B7DF5F4A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15" y="4548618"/>
            <a:ext cx="2546350" cy="1944257"/>
          </a:xfrm>
          <a:prstGeom prst="rect">
            <a:avLst/>
          </a:prstGeom>
        </p:spPr>
      </p:pic>
      <p:pic>
        <p:nvPicPr>
          <p:cNvPr id="10" name="Picture 9" descr="A red and yellow gradient with numbers&#10;&#10;Description automatically generated">
            <a:extLst>
              <a:ext uri="{FF2B5EF4-FFF2-40B4-BE49-F238E27FC236}">
                <a16:creationId xmlns:a16="http://schemas.microsoft.com/office/drawing/2014/main" id="{4FBB0F13-2C60-2023-D967-2A93E59FF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389016"/>
            <a:ext cx="2546415" cy="1944257"/>
          </a:xfrm>
          <a:prstGeom prst="rect">
            <a:avLst/>
          </a:prstGeom>
        </p:spPr>
      </p:pic>
      <p:pic>
        <p:nvPicPr>
          <p:cNvPr id="12" name="Picture 11" descr="A red and yellow lights&#10;&#10;Description automatically generated">
            <a:extLst>
              <a:ext uri="{FF2B5EF4-FFF2-40B4-BE49-F238E27FC236}">
                <a16:creationId xmlns:a16="http://schemas.microsoft.com/office/drawing/2014/main" id="{BEFF47CD-FA73-8E12-78AD-EA2DB527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474" y="4545614"/>
            <a:ext cx="2657541" cy="2032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C02733-2F0A-50A8-578D-888279CA3FF3}"/>
              </a:ext>
            </a:extLst>
          </p:cNvPr>
          <p:cNvSpPr txBox="1"/>
          <p:nvPr/>
        </p:nvSpPr>
        <p:spPr>
          <a:xfrm>
            <a:off x="1910984" y="309193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4ED75-79FA-7B3E-960E-52A24A46DEB0}"/>
              </a:ext>
            </a:extLst>
          </p:cNvPr>
          <p:cNvSpPr txBox="1"/>
          <p:nvPr/>
        </p:nvSpPr>
        <p:spPr>
          <a:xfrm>
            <a:off x="1910984" y="521357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1D30ED-E3C5-792E-1505-FAA74D261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725" y="1592741"/>
            <a:ext cx="3249462" cy="86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5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AA4-A650-6B7A-0E9C-B6F29C1B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Numerical Experiments – unicycle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C3BF1-C08E-9842-C235-3C2C9CF2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NN-based controller for unicycle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CCEC82-342A-DF5E-AF21-BFAD36D45DEF}"/>
              </a:ext>
            </a:extLst>
          </p:cNvPr>
          <p:cNvSpPr txBox="1"/>
          <p:nvPr/>
        </p:nvSpPr>
        <p:spPr>
          <a:xfrm>
            <a:off x="1780035" y="5381158"/>
            <a:ext cx="97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Dataset</a:t>
            </a:r>
            <a:r>
              <a:rPr lang="en-US" dirty="0"/>
              <a:t> </a:t>
            </a:r>
          </a:p>
        </p:txBody>
      </p:sp>
      <p:pic>
        <p:nvPicPr>
          <p:cNvPr id="10" name="Picture 9" descr="A graph of a line&#10;&#10;Description automatically generated">
            <a:extLst>
              <a:ext uri="{FF2B5EF4-FFF2-40B4-BE49-F238E27FC236}">
                <a16:creationId xmlns:a16="http://schemas.microsoft.com/office/drawing/2014/main" id="{790E016E-165C-4C56-D3CF-62DCA14F8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087" y="2820202"/>
            <a:ext cx="2913469" cy="2364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8D58E-6A57-39C2-1AA5-BEB2B421B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841545" y="3771766"/>
            <a:ext cx="1140059" cy="2572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C51B46-09B4-B369-505A-C3A8DBFE4DF9}"/>
              </a:ext>
            </a:extLst>
          </p:cNvPr>
          <p:cNvSpPr txBox="1"/>
          <p:nvPr/>
        </p:nvSpPr>
        <p:spPr>
          <a:xfrm>
            <a:off x="5971744" y="519025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E03629-E77F-8EAC-596B-A1C1F773A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9840" y="5141458"/>
            <a:ext cx="270644" cy="288105"/>
          </a:xfrm>
          <a:prstGeom prst="rect">
            <a:avLst/>
          </a:prstGeom>
        </p:spPr>
      </p:pic>
      <p:pic>
        <p:nvPicPr>
          <p:cNvPr id="14" name="unicycle2gauss-density" descr="unicycle2gauss-density">
            <a:hlinkClick r:id="" action="ppaction://media"/>
            <a:extLst>
              <a:ext uri="{FF2B5EF4-FFF2-40B4-BE49-F238E27FC236}">
                <a16:creationId xmlns:a16="http://schemas.microsoft.com/office/drawing/2014/main" id="{C9402FDE-C88E-53F5-8292-528A46544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40121" y="2574695"/>
            <a:ext cx="3479438" cy="2609579"/>
          </a:xfrm>
          <a:prstGeom prst="rect">
            <a:avLst/>
          </a:prstGeom>
        </p:spPr>
      </p:pic>
      <p:pic>
        <p:nvPicPr>
          <p:cNvPr id="15" name="unicycle" descr="unicycle">
            <a:hlinkClick r:id="" action="ppaction://media"/>
            <a:extLst>
              <a:ext uri="{FF2B5EF4-FFF2-40B4-BE49-F238E27FC236}">
                <a16:creationId xmlns:a16="http://schemas.microsoft.com/office/drawing/2014/main" id="{8CD03801-D7DC-5B5D-44BA-2365C97DF7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5246" y="2771491"/>
            <a:ext cx="3257770" cy="244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8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230</Words>
  <Application>Microsoft Macintosh PowerPoint</Application>
  <PresentationFormat>Widescreen</PresentationFormat>
  <Paragraphs>64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PF Operator Estimation and Applications in Control</vt:lpstr>
      <vt:lpstr>Recap – PF Operator</vt:lpstr>
      <vt:lpstr>Recap - Infintesimal Generator</vt:lpstr>
      <vt:lpstr>PF operator approximation</vt:lpstr>
      <vt:lpstr>Spectral Decomposition Theorem (SDT)</vt:lpstr>
      <vt:lpstr>Spectral Decomposition Theorem (SDT)</vt:lpstr>
      <vt:lpstr>Using the SDT for Estimation </vt:lpstr>
      <vt:lpstr>Numerical Experiments - KDE</vt:lpstr>
      <vt:lpstr>Numerical Experiments – unicycle controller</vt:lpstr>
      <vt:lpstr>Pedestrian Dataset</vt:lpstr>
      <vt:lpstr>Using Density Perspective for Control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 Operator Estimation and Applications in Control</dc:title>
  <dc:creator>Darshan Gadginmath</dc:creator>
  <cp:lastModifiedBy>Darshan Gadginmath</cp:lastModifiedBy>
  <cp:revision>40</cp:revision>
  <dcterms:created xsi:type="dcterms:W3CDTF">2024-06-27T01:46:31Z</dcterms:created>
  <dcterms:modified xsi:type="dcterms:W3CDTF">2024-06-28T14:00:28Z</dcterms:modified>
</cp:coreProperties>
</file>